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3"/>
  </p:notesMasterIdLst>
  <p:handoutMasterIdLst>
    <p:handoutMasterId r:id="rId24"/>
  </p:handoutMasterIdLst>
  <p:sldIdLst>
    <p:sldId id="266" r:id="rId4"/>
    <p:sldId id="257" r:id="rId5"/>
    <p:sldId id="267" r:id="rId6"/>
    <p:sldId id="282" r:id="rId7"/>
    <p:sldId id="278" r:id="rId8"/>
    <p:sldId id="268" r:id="rId9"/>
    <p:sldId id="271" r:id="rId10"/>
    <p:sldId id="288" r:id="rId11"/>
    <p:sldId id="272" r:id="rId12"/>
    <p:sldId id="289" r:id="rId13"/>
    <p:sldId id="273" r:id="rId14"/>
    <p:sldId id="287" r:id="rId15"/>
    <p:sldId id="274" r:id="rId16"/>
    <p:sldId id="276" r:id="rId17"/>
    <p:sldId id="286" r:id="rId18"/>
    <p:sldId id="277" r:id="rId19"/>
    <p:sldId id="285" r:id="rId20"/>
    <p:sldId id="284" r:id="rId21"/>
    <p:sldId id="265" r:id="rId2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89"/>
    <a:srgbClr val="62A70F"/>
    <a:srgbClr val="EFF2FF"/>
    <a:srgbClr val="C9D2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4565F5-5E6C-F1A0-994A-C78C350D3B25}" v="126" dt="2020-05-06T11:17:10.758"/>
    <p1510:client id="{079DE954-D10E-CEEA-E4E0-08391525AB17}" v="32" dt="2020-05-05T21:12:03.332"/>
    <p1510:client id="{3A5C8C41-0554-162D-AA58-0542064E5EC1}" v="146" dt="2020-05-04T17:49:31.374"/>
    <p1510:client id="{406C56F2-8022-EA1D-7660-15ED44901931}" v="272" dt="2020-05-05T13:17:24.098"/>
    <p1510:client id="{45381F59-464C-BB5C-DF87-0F600A0AF836}" v="16" dt="2020-08-13T22:27:25.689"/>
    <p1510:client id="{6D7DD29A-ED42-D40E-F62D-F03D7A88C49B}" v="215" dt="2020-09-23T10:29:23.174"/>
    <p1510:client id="{86D3DE4A-9324-A63E-3BBA-3CE721BDB68E}" v="5" dt="2021-06-16T22:09:23.480"/>
    <p1510:client id="{8C0CB737-3C9A-5527-C237-7738382A9AB0}" v="16" dt="2020-05-29T15:16:51.624"/>
    <p1510:client id="{A9DE09A1-F963-9379-E5BD-2F8BF0F47C4F}" v="200" dt="2020-05-29T11:30:22.341"/>
    <p1510:client id="{AA1BC8AC-DA04-3363-E96E-DFEA22A5CD5D}" v="146" dt="2020-05-04T18:26:10.962"/>
    <p1510:client id="{BB733E2B-84C8-8EE7-9B6D-A974FB7815FF}" v="281" dt="2020-05-05T21:11:10.780"/>
    <p1510:client id="{E930D533-B21F-D64F-F19A-6D5C556424EC}" v="3520" dt="2020-05-04T15:20:45.395"/>
    <p1510:client id="{EC267D5B-0DF6-2C4D-5276-F3BB390FB6FF}" v="162" dt="2020-04-29T12:12:45.262"/>
    <p1510:client id="{EE5AFB35-B7D8-7DA6-286A-200F9987ABBE}" v="49" dt="2020-04-28T19:43:49.1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394" autoAdjust="0"/>
  </p:normalViewPr>
  <p:slideViewPr>
    <p:cSldViewPr snapToGrid="0">
      <p:cViewPr varScale="1">
        <p:scale>
          <a:sx n="63" d="100"/>
          <a:sy n="63" d="100"/>
        </p:scale>
        <p:origin x="202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18" tIns="48309" rIns="96618" bIns="48309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18" tIns="48309" rIns="96618" bIns="48309" rtlCol="0"/>
          <a:lstStyle>
            <a:lvl1pPr algn="r">
              <a:defRPr sz="1300"/>
            </a:lvl1pPr>
          </a:lstStyle>
          <a:p>
            <a:fld id="{0B3E5F9A-9BDE-4038-8978-64D8B250B13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3"/>
            <a:ext cx="3169920" cy="480060"/>
          </a:xfrm>
          <a:prstGeom prst="rect">
            <a:avLst/>
          </a:prstGeom>
        </p:spPr>
        <p:txBody>
          <a:bodyPr vert="horz" lIns="96618" tIns="48309" rIns="96618" bIns="48309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3"/>
            <a:ext cx="3169920" cy="480060"/>
          </a:xfrm>
          <a:prstGeom prst="rect">
            <a:avLst/>
          </a:prstGeom>
        </p:spPr>
        <p:txBody>
          <a:bodyPr vert="horz" lIns="96618" tIns="48309" rIns="96618" bIns="48309" rtlCol="0" anchor="b"/>
          <a:lstStyle>
            <a:lvl1pPr algn="r">
              <a:defRPr sz="1300"/>
            </a:lvl1pPr>
          </a:lstStyle>
          <a:p>
            <a:fld id="{B2FD69B0-7C24-462E-8822-941ED71080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84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92125" y="477838"/>
            <a:ext cx="1782763" cy="133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8" tIns="48309" rIns="96618" bIns="48309" rtlCol="0" anchor="ctr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175647" y="9182843"/>
            <a:ext cx="1137860" cy="480060"/>
          </a:xfrm>
          <a:prstGeom prst="rect">
            <a:avLst/>
          </a:prstGeom>
        </p:spPr>
        <p:txBody>
          <a:bodyPr vert="horz" lIns="96618" tIns="48309" rIns="96618" bIns="48309" rtlCol="0" anchor="b"/>
          <a:lstStyle>
            <a:lvl1pPr algn="r">
              <a:defRPr sz="1300"/>
            </a:lvl1pPr>
          </a:lstStyle>
          <a:p>
            <a:fld id="{4DD1CAC9-4854-4B27-8937-B3B5D45FAB4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2"/>
          <p:cNvSpPr txBox="1">
            <a:spLocks/>
          </p:cNvSpPr>
          <p:nvPr/>
        </p:nvSpPr>
        <p:spPr>
          <a:xfrm>
            <a:off x="731521" y="2249637"/>
            <a:ext cx="6214076" cy="6631479"/>
          </a:xfrm>
          <a:prstGeom prst="rect">
            <a:avLst/>
          </a:prstGeom>
        </p:spPr>
        <p:txBody>
          <a:bodyPr lIns="91405" tIns="45703" rIns="91405" bIns="45703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42202" y="1962827"/>
            <a:ext cx="6704986" cy="7357492"/>
          </a:xfrm>
          <a:prstGeom prst="rect">
            <a:avLst/>
          </a:prstGeom>
        </p:spPr>
        <p:txBody>
          <a:bodyPr vert="horz" lIns="95532" tIns="47767" rIns="95532" bIns="4776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3733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2788" y="698500"/>
            <a:ext cx="1727200" cy="1295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1" y="2178220"/>
            <a:ext cx="5955156" cy="6420956"/>
          </a:xfrm>
          <a:prstGeom prst="rect">
            <a:avLst/>
          </a:prstGeom>
        </p:spPr>
        <p:txBody>
          <a:bodyPr lIns="88118" tIns="44060" rIns="88118" bIns="4406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681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63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53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7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62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58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060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257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82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39763" y="660400"/>
            <a:ext cx="1716087" cy="12874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95008" y="2164086"/>
            <a:ext cx="5903912" cy="6379290"/>
          </a:xfrm>
          <a:prstGeom prst="rect">
            <a:avLst/>
          </a:prstGeom>
        </p:spPr>
        <p:txBody>
          <a:bodyPr lIns="87469" tIns="43735" rIns="87469" bIns="43735"/>
          <a:lstStyle/>
          <a:p>
            <a:pPr>
              <a:spcAft>
                <a:spcPts val="1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5C1D7-649E-4B03-B820-7AD0E1CBCFA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1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0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58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6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996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2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1CAC9-4854-4B27-8937-B3B5D45FAB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1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372B634-AC55-B741-A4A4-16B547E9BC7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8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39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06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37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49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2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664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77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634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6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849"/>
            <a:ext cx="8229600" cy="755330"/>
          </a:xfrm>
        </p:spPr>
        <p:txBody>
          <a:bodyPr/>
          <a:lstStyle>
            <a:lvl1pPr>
              <a:defRPr>
                <a:solidFill>
                  <a:srgbClr val="00168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90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72B634-AC55-B741-A4A4-16B547E9BC7A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72B634-AC55-B741-A4A4-16B547E9BC7A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58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60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12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74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79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450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12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70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39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01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6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rgbClr val="00168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372B634-AC55-B741-A4A4-16B547E9BC7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391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658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4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057"/>
            <a:ext cx="8229600" cy="755330"/>
          </a:xfr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45238"/>
            <a:ext cx="4040188" cy="39882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752859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5238"/>
            <a:ext cx="4041775" cy="398829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52859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72B634-AC55-B741-A4A4-16B547E9BC7A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843A7D-3BCF-9A4E-9890-5029D496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17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1057"/>
            <a:ext cx="8229600" cy="7553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372B634-AC55-B741-A4A4-16B547E9BC7A}" type="datetimeFigureOut">
              <a:rPr lang="en-US" smtClean="0"/>
              <a:pPr/>
              <a:t>6/23/2021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16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D843A7D-3BCF-9A4E-9890-5029D496DE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45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372B634-AC55-B741-A4A4-16B547E9BC7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47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4208"/>
            <a:ext cx="5486400" cy="35933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461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372B634-AC55-B741-A4A4-16B547E9BC7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45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372B634-AC55-B741-A4A4-16B547E9BC7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1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87762" y="274639"/>
            <a:ext cx="1099039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7130563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2372B634-AC55-B741-A4A4-16B547E9BC7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4D843A7D-3BCF-9A4E-9890-5029D496D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4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3809"/>
            <a:ext cx="8229600" cy="755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00482"/>
            <a:ext cx="8229600" cy="44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Body Copy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8903"/>
            <a:ext cx="9144000" cy="50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24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168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BE372-5472-4332-AB63-D23ABFBF85FA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6FAF8-3C58-4A08-8851-52F4CDD07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0542F-A667-467C-934F-1D34DA3CBF24}" type="datetimeFigureOut">
              <a:rPr lang="en-US" smtClean="0"/>
              <a:t>6/23/2021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7C7EA2-2B7B-4542-B1C3-6B24FAC9DD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0CC522D-741A-A944-B2F9-4AE76D6D4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781" y="5477774"/>
            <a:ext cx="8212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EFF2FF"/>
                </a:solidFill>
              </a:rPr>
              <a:t>Lori Favata, Executive Program Director – Community Solutions</a:t>
            </a:r>
          </a:p>
          <a:p>
            <a:r>
              <a:rPr lang="en-US" i="1" dirty="0" smtClean="0">
                <a:solidFill>
                  <a:srgbClr val="EFF2FF"/>
                </a:solidFill>
              </a:rPr>
              <a:t>Jennifer Myers, Director – Unlimited Potential</a:t>
            </a:r>
          </a:p>
          <a:p>
            <a:r>
              <a:rPr lang="en-US" i="1" dirty="0" smtClean="0">
                <a:solidFill>
                  <a:srgbClr val="EFF2FF"/>
                </a:solidFill>
              </a:rPr>
              <a:t>July 1, 2021</a:t>
            </a:r>
          </a:p>
        </p:txBody>
      </p:sp>
    </p:spTree>
    <p:extLst>
      <p:ext uri="{BB962C8B-B14F-4D97-AF65-F5344CB8AC3E}">
        <p14:creationId xmlns:p14="http://schemas.microsoft.com/office/powerpoint/2010/main" val="28354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97"/>
            <a:ext cx="8229600" cy="7553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Saratoga County Mental Health – Employment Services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0482"/>
            <a:ext cx="8229600" cy="5124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Services components </a:t>
            </a:r>
            <a:r>
              <a:rPr lang="en-US" sz="1800" dirty="0"/>
              <a:t>include: </a:t>
            </a:r>
            <a:endParaRPr lang="en-US" sz="1800" dirty="0" smtClean="0"/>
          </a:p>
          <a:p>
            <a:r>
              <a:rPr lang="en-US" sz="1800" dirty="0"/>
              <a:t>Transitional Employment Program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/>
              <a:t>	</a:t>
            </a:r>
            <a:r>
              <a:rPr lang="en-US" sz="1800" dirty="0" smtClean="0"/>
              <a:t>Designed </a:t>
            </a:r>
            <a:r>
              <a:rPr lang="en-US" sz="1800" dirty="0"/>
              <a:t>to strengthen the individual’s work record and work skills </a:t>
            </a:r>
            <a:r>
              <a:rPr lang="en-US" sz="1800" dirty="0" smtClean="0"/>
              <a:t>	toward </a:t>
            </a:r>
            <a:r>
              <a:rPr lang="en-US" sz="1800" dirty="0"/>
              <a:t>the goal of achieving assisted or unassisted competitive </a:t>
            </a:r>
            <a:r>
              <a:rPr lang="en-US" sz="1800" dirty="0" smtClean="0"/>
              <a:t>	employment</a:t>
            </a:r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1800" dirty="0"/>
              <a:t>Assistive and Competitive Employment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	Designed to prepare and support consumers for  employment within 	an </a:t>
            </a:r>
            <a:r>
              <a:rPr lang="en-US" sz="1800" dirty="0"/>
              <a:t>integrated setting. </a:t>
            </a:r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1800" dirty="0" smtClean="0"/>
              <a:t>Ongoing </a:t>
            </a:r>
            <a:r>
              <a:rPr lang="en-US" sz="1800" dirty="0"/>
              <a:t>Integrated Supported Employment </a:t>
            </a:r>
            <a:endParaRPr lang="en-US" sz="1800" dirty="0" smtClean="0"/>
          </a:p>
          <a:p>
            <a:pPr marL="457200" lvl="1" indent="0">
              <a:buNone/>
            </a:pPr>
            <a:r>
              <a:rPr lang="en-US" sz="1800" dirty="0" smtClean="0"/>
              <a:t>	This </a:t>
            </a:r>
            <a:r>
              <a:rPr lang="en-US" sz="1800" dirty="0"/>
              <a:t>service is provided after an individual successfully obtains and </a:t>
            </a:r>
            <a:r>
              <a:rPr lang="en-US" sz="1800" dirty="0" smtClean="0"/>
              <a:t>	becomes </a:t>
            </a:r>
            <a:r>
              <a:rPr lang="en-US" sz="1800" dirty="0"/>
              <a:t>oriented to competitive and integrated employment. </a:t>
            </a:r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37514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15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849"/>
            <a:ext cx="9034272" cy="755330"/>
          </a:xfrm>
        </p:spPr>
        <p:txBody>
          <a:bodyPr>
            <a:normAutofit fontScale="90000"/>
          </a:bodyPr>
          <a:lstStyle/>
          <a:p>
            <a:r>
              <a:rPr lang="en-US" dirty="0"/>
              <a:t>Saratoga County Mental </a:t>
            </a:r>
            <a:r>
              <a:rPr lang="en-US" dirty="0" smtClean="0"/>
              <a:t>Health - Peer Supports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What does this service entail?</a:t>
            </a:r>
          </a:p>
          <a:p>
            <a:pPr marL="457200" lvl="1" indent="0">
              <a:buNone/>
            </a:pPr>
            <a:r>
              <a:rPr lang="en-US" dirty="0" smtClean="0"/>
              <a:t>Emphasis is placed on fostering independence, self-reliance, </a:t>
            </a:r>
            <a:r>
              <a:rPr lang="en-US" dirty="0"/>
              <a:t>and </a:t>
            </a:r>
            <a:r>
              <a:rPr lang="en-US" dirty="0" smtClean="0"/>
              <a:t>the development of skills </a:t>
            </a:r>
            <a:r>
              <a:rPr lang="en-US" dirty="0"/>
              <a:t>needed to function in the </a:t>
            </a:r>
            <a:r>
              <a:rPr lang="en-US" dirty="0" smtClean="0"/>
              <a:t>community. </a:t>
            </a:r>
          </a:p>
          <a:p>
            <a:pPr marL="457200" lvl="1" indent="0">
              <a:buNone/>
            </a:pPr>
            <a:r>
              <a:rPr lang="en-US" dirty="0" smtClean="0"/>
              <a:t> </a:t>
            </a:r>
          </a:p>
          <a:p>
            <a:r>
              <a:rPr lang="en-US" dirty="0" smtClean="0"/>
              <a:t>Who is eligible?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Saratoga County residents who receive support for mental 	health 	concerns.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How is this service accessed?</a:t>
            </a:r>
          </a:p>
          <a:p>
            <a:pPr marL="857250" lvl="1" indent="-457200"/>
            <a:r>
              <a:rPr lang="en-US" dirty="0" smtClean="0"/>
              <a:t>Services can be requested on behalf of a consumer by a member of their treatment team.</a:t>
            </a:r>
          </a:p>
          <a:p>
            <a:pPr marL="857250" lvl="1" indent="-457200"/>
            <a:r>
              <a:rPr lang="en-US" dirty="0" smtClean="0"/>
              <a:t>An individual can self refer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11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849"/>
            <a:ext cx="9034272" cy="755330"/>
          </a:xfrm>
        </p:spPr>
        <p:txBody>
          <a:bodyPr>
            <a:normAutofit fontScale="90000"/>
          </a:bodyPr>
          <a:lstStyle/>
          <a:p>
            <a:r>
              <a:rPr lang="en-US" dirty="0"/>
              <a:t>Saratoga County Mental </a:t>
            </a:r>
            <a:r>
              <a:rPr lang="en-US" dirty="0" smtClean="0"/>
              <a:t>Health – Warm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The </a:t>
            </a:r>
            <a:r>
              <a:rPr lang="en-US" dirty="0"/>
              <a:t>Warm </a:t>
            </a:r>
            <a:r>
              <a:rPr lang="en-US" dirty="0" smtClean="0"/>
              <a:t>Line is </a:t>
            </a:r>
            <a:r>
              <a:rPr lang="en-US" dirty="0"/>
              <a:t>a </a:t>
            </a:r>
            <a:r>
              <a:rPr lang="en-US" dirty="0" smtClean="0"/>
              <a:t>resource for Saratoga County mental </a:t>
            </a:r>
            <a:r>
              <a:rPr lang="en-US" dirty="0"/>
              <a:t>h</a:t>
            </a:r>
            <a:r>
              <a:rPr lang="en-US" dirty="0" smtClean="0"/>
              <a:t>ealth consumers to </a:t>
            </a:r>
            <a:r>
              <a:rPr lang="en-US" dirty="0"/>
              <a:t>reach out </a:t>
            </a:r>
            <a:r>
              <a:rPr lang="en-US" dirty="0" smtClean="0"/>
              <a:t>for support in nonemergency situations</a:t>
            </a:r>
            <a:r>
              <a:rPr lang="en-US" dirty="0"/>
              <a:t> </a:t>
            </a:r>
            <a:r>
              <a:rPr lang="en-US" dirty="0" smtClean="0"/>
              <a:t>which may include but are not limited to:</a:t>
            </a:r>
          </a:p>
          <a:p>
            <a:pPr lvl="1"/>
            <a:r>
              <a:rPr lang="en-US" dirty="0" smtClean="0"/>
              <a:t>Food Insecurity</a:t>
            </a:r>
          </a:p>
          <a:p>
            <a:pPr lvl="1"/>
            <a:r>
              <a:rPr lang="en-US" dirty="0" smtClean="0"/>
              <a:t>Housing Insecurity </a:t>
            </a:r>
          </a:p>
          <a:p>
            <a:pPr lvl="1"/>
            <a:r>
              <a:rPr lang="en-US" dirty="0" smtClean="0"/>
              <a:t>Social Exclusion</a:t>
            </a:r>
          </a:p>
          <a:p>
            <a:pPr lvl="1"/>
            <a:r>
              <a:rPr lang="en-US" dirty="0" smtClean="0"/>
              <a:t>Problems relating to Primary support groups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Warm </a:t>
            </a:r>
            <a:r>
              <a:rPr lang="en-US" dirty="0"/>
              <a:t>Line </a:t>
            </a:r>
            <a:r>
              <a:rPr lang="en-US" dirty="0" smtClean="0"/>
              <a:t>Hours - 518.581.9809</a:t>
            </a:r>
            <a:endParaRPr lang="en-US" dirty="0"/>
          </a:p>
          <a:p>
            <a:pPr lvl="1"/>
            <a:r>
              <a:rPr lang="en-US" dirty="0" smtClean="0"/>
              <a:t>Tuesday</a:t>
            </a:r>
            <a:r>
              <a:rPr lang="en-US" dirty="0"/>
              <a:t>, Wednesday, and Thursday, 4:00 p.m.–7:00 p.m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Friday </a:t>
            </a:r>
            <a:r>
              <a:rPr lang="en-US" dirty="0"/>
              <a:t>and Saturday, 7:00 p.m.– 9:00 p.m</a:t>
            </a:r>
            <a:r>
              <a:rPr lang="en-US" dirty="0" smtClean="0"/>
              <a:t>.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Staffed by Peer Support Specialists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16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849"/>
            <a:ext cx="8540496" cy="755330"/>
          </a:xfrm>
        </p:spPr>
        <p:txBody>
          <a:bodyPr>
            <a:normAutofit fontScale="90000"/>
          </a:bodyPr>
          <a:lstStyle/>
          <a:p>
            <a:r>
              <a:rPr lang="en-US" dirty="0"/>
              <a:t>Saratoga County Mental Health </a:t>
            </a:r>
            <a:r>
              <a:rPr lang="en-US" dirty="0" smtClean="0"/>
              <a:t>- Golden Club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does this service entail?</a:t>
            </a:r>
          </a:p>
          <a:p>
            <a:pPr marL="457200" lvl="1" indent="0">
              <a:buNone/>
            </a:pPr>
            <a:r>
              <a:rPr lang="en-US" dirty="0" smtClean="0"/>
              <a:t>A social group for Saratoga County seniors who receive mental health services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Who is eligible?</a:t>
            </a:r>
          </a:p>
          <a:p>
            <a:pPr marL="0" indent="0">
              <a:buNone/>
            </a:pPr>
            <a:r>
              <a:rPr lang="en-US" dirty="0"/>
              <a:t>	Saratoga County </a:t>
            </a:r>
            <a:r>
              <a:rPr lang="en-US" dirty="0" smtClean="0"/>
              <a:t>mental health consumers over the age 	of 50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is this service accessed?</a:t>
            </a:r>
          </a:p>
          <a:p>
            <a:pPr marL="857250" lvl="1" indent="-457200"/>
            <a:r>
              <a:rPr lang="en-US" dirty="0" smtClean="0"/>
              <a:t>Services </a:t>
            </a:r>
            <a:r>
              <a:rPr lang="en-US" dirty="0"/>
              <a:t>can be requested on behalf of a consumer by a member of their treatment team.</a:t>
            </a:r>
          </a:p>
          <a:p>
            <a:pPr marL="857250" lvl="1" indent="-457200"/>
            <a:r>
              <a:rPr lang="en-US" dirty="0"/>
              <a:t>An individual can self refer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20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 VR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What is ACCES VR?</a:t>
            </a:r>
          </a:p>
          <a:p>
            <a:pPr marL="0" indent="0">
              <a:buNone/>
            </a:pPr>
            <a:r>
              <a:rPr lang="en-US" dirty="0" smtClean="0"/>
              <a:t>Adult </a:t>
            </a:r>
            <a:r>
              <a:rPr lang="en-US" dirty="0"/>
              <a:t>Career and Continuing Education Services-Vocational Rehabilitation (ACCES-VR) </a:t>
            </a:r>
            <a:r>
              <a:rPr lang="en-US" dirty="0" smtClean="0"/>
              <a:t>is programming offered through the NY State Department of Education that provides </a:t>
            </a:r>
            <a:r>
              <a:rPr lang="en-US" dirty="0"/>
              <a:t>services to individuals who have a disability, or disabilities, that interfere with getting, keeping, or advancing in a job.</a:t>
            </a:r>
            <a:r>
              <a:rPr lang="en-US" dirty="0" smtClean="0"/>
              <a:t> 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How are services accessed?</a:t>
            </a:r>
          </a:p>
          <a:p>
            <a:pPr marL="0" indent="0">
              <a:buNone/>
            </a:pPr>
            <a:r>
              <a:rPr lang="en-US" dirty="0" smtClean="0"/>
              <a:t>To </a:t>
            </a:r>
            <a:r>
              <a:rPr lang="en-US" dirty="0"/>
              <a:t>apply or be referred for ACCES-VR services </a:t>
            </a:r>
            <a:r>
              <a:rPr lang="en-US" dirty="0" smtClean="0"/>
              <a:t>one must </a:t>
            </a:r>
            <a:r>
              <a:rPr lang="en-US" dirty="0"/>
              <a:t>be:</a:t>
            </a:r>
          </a:p>
          <a:p>
            <a:r>
              <a:rPr lang="en-US" dirty="0"/>
              <a:t>A person with a disability or disabilities that impact </a:t>
            </a:r>
            <a:r>
              <a:rPr lang="en-US" dirty="0" smtClean="0"/>
              <a:t>their ability </a:t>
            </a:r>
            <a:r>
              <a:rPr lang="en-US" dirty="0"/>
              <a:t>to get, keep or advance in a job</a:t>
            </a:r>
          </a:p>
          <a:p>
            <a:r>
              <a:rPr lang="en-US" dirty="0"/>
              <a:t>Currently present in New York State</a:t>
            </a:r>
          </a:p>
          <a:p>
            <a:r>
              <a:rPr lang="en-US" dirty="0"/>
              <a:t>Available to participate in the vocational rehabilitation process </a:t>
            </a:r>
          </a:p>
          <a:p>
            <a:r>
              <a:rPr lang="en-US" dirty="0"/>
              <a:t>At least 14 years old</a:t>
            </a:r>
          </a:p>
          <a:p>
            <a:r>
              <a:rPr lang="en-US" dirty="0"/>
              <a:t>Able to work in the United States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849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 VR</a:t>
            </a:r>
            <a:r>
              <a:rPr lang="en-US" dirty="0"/>
              <a:t> referral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</a:t>
            </a:r>
            <a:r>
              <a:rPr lang="en-US" dirty="0" smtClean="0"/>
              <a:t>are these </a:t>
            </a:r>
            <a:r>
              <a:rPr lang="en-US" dirty="0"/>
              <a:t>service accessed?</a:t>
            </a:r>
          </a:p>
          <a:p>
            <a:pPr marL="857250" lvl="1" indent="-457200"/>
            <a:r>
              <a:rPr lang="en-US" dirty="0" smtClean="0"/>
              <a:t>Services </a:t>
            </a:r>
            <a:r>
              <a:rPr lang="en-US" dirty="0"/>
              <a:t>can be </a:t>
            </a:r>
            <a:r>
              <a:rPr lang="en-US" dirty="0" smtClean="0"/>
              <a:t>applied for on </a:t>
            </a:r>
            <a:r>
              <a:rPr lang="en-US" dirty="0"/>
              <a:t>behalf of a consumer by a member of their treatment team.</a:t>
            </a:r>
          </a:p>
          <a:p>
            <a:pPr marL="857250" lvl="1" indent="-457200"/>
            <a:r>
              <a:rPr lang="en-US" dirty="0"/>
              <a:t>An individual </a:t>
            </a:r>
            <a:r>
              <a:rPr lang="en-US" dirty="0" smtClean="0"/>
              <a:t>apply directly </a:t>
            </a:r>
          </a:p>
          <a:p>
            <a:pPr marL="857250" lvl="1" indent="-457200"/>
            <a:r>
              <a:rPr lang="en-US" dirty="0" smtClean="0"/>
              <a:t>A application can be submitted by a member of the consumer’s school based services team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3479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999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Adult Home &amp; Community                                            Based Services (HCBS)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What are Adult HCBS?</a:t>
            </a:r>
          </a:p>
          <a:p>
            <a:pPr marL="0" indent="0">
              <a:buNone/>
            </a:pPr>
            <a:r>
              <a:rPr lang="en-US" sz="2400" dirty="0" smtClean="0"/>
              <a:t>	Services</a:t>
            </a:r>
            <a:r>
              <a:rPr lang="en-US" sz="2400" dirty="0"/>
              <a:t> </a:t>
            </a:r>
            <a:r>
              <a:rPr lang="en-US" sz="2400" dirty="0" smtClean="0"/>
              <a:t>intended to provide </a:t>
            </a:r>
            <a:r>
              <a:rPr lang="en-US" sz="2400" dirty="0"/>
              <a:t>opportunities </a:t>
            </a:r>
            <a:r>
              <a:rPr lang="en-US" sz="2400" dirty="0" smtClean="0"/>
              <a:t>	for</a:t>
            </a:r>
            <a:r>
              <a:rPr lang="en-US" sz="2400" dirty="0"/>
              <a:t> adult Medicaid </a:t>
            </a:r>
            <a:r>
              <a:rPr lang="en-US" sz="2400" dirty="0" smtClean="0"/>
              <a:t>beneficiaries </a:t>
            </a:r>
            <a:r>
              <a:rPr lang="en-US" sz="2400" dirty="0"/>
              <a:t>with mental illness </a:t>
            </a:r>
            <a:r>
              <a:rPr lang="en-US" sz="2400" dirty="0" smtClean="0"/>
              <a:t>	and/or </a:t>
            </a:r>
            <a:r>
              <a:rPr lang="en-US" sz="2400" dirty="0"/>
              <a:t>substance use </a:t>
            </a:r>
            <a:r>
              <a:rPr lang="en-US" sz="2400" dirty="0" smtClean="0"/>
              <a:t>disorders </a:t>
            </a:r>
            <a:r>
              <a:rPr lang="en-US" sz="2400" dirty="0"/>
              <a:t>to receive services in </a:t>
            </a:r>
            <a:r>
              <a:rPr lang="en-US" sz="2400" dirty="0" smtClean="0"/>
              <a:t>	their </a:t>
            </a:r>
            <a:r>
              <a:rPr lang="en-US" sz="2400" dirty="0"/>
              <a:t>own home or </a:t>
            </a:r>
            <a:r>
              <a:rPr lang="en-US" sz="2400" dirty="0" smtClean="0"/>
              <a:t>community.  </a:t>
            </a:r>
          </a:p>
          <a:p>
            <a:r>
              <a:rPr lang="en-US" sz="2400" dirty="0" smtClean="0"/>
              <a:t>Who is able to access these services?</a:t>
            </a:r>
          </a:p>
          <a:p>
            <a:pPr marL="0" indent="0">
              <a:buNone/>
            </a:pPr>
            <a:r>
              <a:rPr lang="en-US" sz="2400" dirty="0" smtClean="0"/>
              <a:t>	Medicaid beneficiaries who are 21 years of age or older 	and who are enrolled in a Health and Recovery Plan 	(</a:t>
            </a:r>
            <a:r>
              <a:rPr lang="en-US" sz="2400" dirty="0"/>
              <a:t>HARP</a:t>
            </a:r>
            <a:r>
              <a:rPr lang="en-US" sz="2400" dirty="0" smtClean="0"/>
              <a:t>) </a:t>
            </a:r>
            <a:r>
              <a:rPr lang="en-US" sz="2400" dirty="0"/>
              <a:t>with </a:t>
            </a:r>
            <a:r>
              <a:rPr lang="en-US" sz="2400" dirty="0" smtClean="0"/>
              <a:t>a serious </a:t>
            </a:r>
            <a:r>
              <a:rPr lang="en-US" sz="2400" dirty="0"/>
              <a:t>mental illness and/or substance </a:t>
            </a:r>
            <a:r>
              <a:rPr lang="en-US" sz="2400" dirty="0" smtClean="0"/>
              <a:t>	use disorder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45105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Adult HCBS referral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What is the referral process?</a:t>
            </a:r>
          </a:p>
          <a:p>
            <a:pPr lvl="1"/>
            <a:r>
              <a:rPr lang="en-US" sz="1800" dirty="0"/>
              <a:t>HARP members will be required to be assessed for BH HCBS eligibility using the NYS Community Mental Health Eligibility Assessment. </a:t>
            </a:r>
            <a:endParaRPr lang="en-US" sz="1800" dirty="0" smtClean="0"/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NYS Eligibility Assessment will determine if an individual is eligible for BH HCBS, and if eligible, eligibility for Tier 1 or Tier 2 BH HCBS. </a:t>
            </a:r>
            <a:endParaRPr lang="en-US" sz="1800" dirty="0" smtClean="0"/>
          </a:p>
          <a:p>
            <a:pPr lvl="2"/>
            <a:r>
              <a:rPr lang="en-US" sz="1800" dirty="0" smtClean="0"/>
              <a:t>Tier </a:t>
            </a:r>
            <a:r>
              <a:rPr lang="en-US" sz="1800" dirty="0"/>
              <a:t>I services include employment, education and peer supports services. </a:t>
            </a:r>
            <a:endParaRPr lang="en-US" sz="1800" dirty="0" smtClean="0"/>
          </a:p>
          <a:p>
            <a:pPr lvl="2"/>
            <a:r>
              <a:rPr lang="en-US" sz="1800" dirty="0" smtClean="0"/>
              <a:t>Tier </a:t>
            </a:r>
            <a:r>
              <a:rPr lang="en-US" sz="1800" dirty="0"/>
              <a:t>2 includes the full array of BH HCBS. </a:t>
            </a:r>
            <a:endParaRPr lang="en-US" sz="1800" dirty="0" smtClean="0"/>
          </a:p>
          <a:p>
            <a:pPr lvl="1"/>
            <a:r>
              <a:rPr lang="en-US" sz="1800" dirty="0" smtClean="0"/>
              <a:t>If </a:t>
            </a:r>
            <a:r>
              <a:rPr lang="en-US" sz="1800" dirty="0"/>
              <a:t>BH HCBS eligibility is determined based on the initial assessment, then a full assessment, called the NYS Community Mental Health Assessment, will be completed and a Plan of Care developed. </a:t>
            </a:r>
            <a:endParaRPr lang="en-US" sz="1800" dirty="0" smtClean="0"/>
          </a:p>
          <a:p>
            <a:pPr lvl="1"/>
            <a:r>
              <a:rPr lang="en-US" sz="1800" dirty="0" smtClean="0"/>
              <a:t>Once </a:t>
            </a:r>
            <a:r>
              <a:rPr lang="en-US" sz="1800" dirty="0"/>
              <a:t>completed, a Health Home Care Manager will work in collaboration with the individual and identify the BH HCBS that will be included in the Plan of Care.</a:t>
            </a:r>
          </a:p>
        </p:txBody>
      </p:sp>
    </p:spTree>
    <p:extLst>
      <p:ext uri="{BB962C8B-B14F-4D97-AF65-F5344CB8AC3E}">
        <p14:creationId xmlns:p14="http://schemas.microsoft.com/office/powerpoint/2010/main" val="3431281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Jennifer Myers</a:t>
            </a:r>
          </a:p>
          <a:p>
            <a:pPr marL="0" indent="0" algn="ctr">
              <a:buNone/>
            </a:pPr>
            <a:r>
              <a:rPr lang="en-US" dirty="0" smtClean="0"/>
              <a:t>Director, Unlimited Potential</a:t>
            </a:r>
          </a:p>
          <a:p>
            <a:pPr marL="0" indent="0" algn="ctr">
              <a:buNone/>
            </a:pPr>
            <a:r>
              <a:rPr lang="en-US" dirty="0" smtClean="0"/>
              <a:t>Phone: 518.587.2851</a:t>
            </a:r>
          </a:p>
          <a:p>
            <a:pPr marL="0" indent="0" algn="ctr">
              <a:buNone/>
            </a:pPr>
            <a:r>
              <a:rPr lang="en-US" dirty="0" smtClean="0"/>
              <a:t>Email: Jennifer.Myers@northernrivers.org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Lori Favata</a:t>
            </a:r>
          </a:p>
          <a:p>
            <a:pPr marL="0" indent="0" algn="ctr">
              <a:buNone/>
            </a:pPr>
            <a:r>
              <a:rPr lang="en-US" dirty="0" smtClean="0"/>
              <a:t>Executive Program Director</a:t>
            </a:r>
          </a:p>
          <a:p>
            <a:pPr marL="0" indent="0" algn="ctr">
              <a:buNone/>
            </a:pPr>
            <a:r>
              <a:rPr lang="en-US" dirty="0"/>
              <a:t>Phone</a:t>
            </a:r>
            <a:r>
              <a:rPr lang="en-US" dirty="0" smtClean="0"/>
              <a:t>: 518.527.4447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Email</a:t>
            </a:r>
            <a:r>
              <a:rPr lang="en-US" dirty="0" smtClean="0"/>
              <a:t>: Lori.Favata@northernrivers.org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3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ar parked in a parking lot&#10;&#10;Description automatically generated">
            <a:extLst>
              <a:ext uri="{FF2B5EF4-FFF2-40B4-BE49-F238E27FC236}">
                <a16:creationId xmlns:a16="http://schemas.microsoft.com/office/drawing/2014/main" xmlns="" id="{E15BCE09-3090-443A-BA16-4BDF43582D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863" t="5740" r="11012" b="35650"/>
          <a:stretch/>
        </p:blipFill>
        <p:spPr>
          <a:xfrm>
            <a:off x="3124879" y="-26055"/>
            <a:ext cx="6072977" cy="3519624"/>
          </a:xfrm>
          <a:prstGeom prst="rect">
            <a:avLst/>
          </a:prstGeom>
        </p:spPr>
      </p:pic>
      <p:pic>
        <p:nvPicPr>
          <p:cNvPr id="7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B225DA9D-A97A-4513-AB5E-A66EE0F292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t="16262" r="-5166" b="7477"/>
          <a:stretch/>
        </p:blipFill>
        <p:spPr>
          <a:xfrm>
            <a:off x="20" y="3197786"/>
            <a:ext cx="4873374" cy="3663326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8603"/>
            <a:ext cx="4093644" cy="3847552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4" descr="A group of people standing in a kitchen preparing food&#10;&#10;Description automatically generated">
            <a:extLst>
              <a:ext uri="{FF2B5EF4-FFF2-40B4-BE49-F238E27FC236}">
                <a16:creationId xmlns:a16="http://schemas.microsoft.com/office/drawing/2014/main" xmlns="" id="{1B3C4A8A-2F63-46C0-AE20-203CFB0A9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0168" r="2" b="2"/>
          <a:stretch/>
        </p:blipFill>
        <p:spPr>
          <a:xfrm>
            <a:off x="20" y="10"/>
            <a:ext cx="3983764" cy="3746791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1" name="Freeform: Shape 15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30956" y="2373366"/>
            <a:ext cx="5108344" cy="44748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B749B90E-DA52-49BC-AD6C-20A85F35C5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02" r="14039" b="-1"/>
          <a:stretch/>
        </p:blipFill>
        <p:spPr>
          <a:xfrm>
            <a:off x="4150502" y="2482457"/>
            <a:ext cx="5011728" cy="4375973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62900" y="1142590"/>
            <a:ext cx="4431205" cy="44312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9" descr="A person rowing a boat in the water&#10;&#10;Description automatically generated">
            <a:extLst>
              <a:ext uri="{FF2B5EF4-FFF2-40B4-BE49-F238E27FC236}">
                <a16:creationId xmlns:a16="http://schemas.microsoft.com/office/drawing/2014/main" xmlns="" id="{9F4A883C-2836-4CB7-9A13-22D4E40F435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967" r="-1" b="5532"/>
          <a:stretch/>
        </p:blipFill>
        <p:spPr>
          <a:xfrm>
            <a:off x="2489333" y="1284205"/>
            <a:ext cx="4165333" cy="4165333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541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0">
            <a:extLst>
              <a:ext uri="{FF2B5EF4-FFF2-40B4-BE49-F238E27FC236}">
                <a16:creationId xmlns:a16="http://schemas.microsoft.com/office/drawing/2014/main" xmlns="" id="{DE09615D-24FD-4086-87D4-3BC6FF4383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-3919"/>
            <a:ext cx="6486800" cy="6861919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12">
            <a:extLst>
              <a:ext uri="{FF2B5EF4-FFF2-40B4-BE49-F238E27FC236}">
                <a16:creationId xmlns:a16="http://schemas.microsoft.com/office/drawing/2014/main" xmlns="" id="{2CD1987F-8813-4F4A-BE57-BB00FB4F08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3"/>
          <a:stretch/>
        </p:blipFill>
        <p:spPr>
          <a:xfrm flipH="1">
            <a:off x="-3" y="-3919"/>
            <a:ext cx="9144001" cy="6861919"/>
          </a:xfrm>
          <a:prstGeom prst="rect">
            <a:avLst/>
          </a:prstGeom>
        </p:spPr>
      </p:pic>
      <p:sp>
        <p:nvSpPr>
          <p:cNvPr id="24" name="Freeform 67">
            <a:extLst>
              <a:ext uri="{FF2B5EF4-FFF2-40B4-BE49-F238E27FC236}">
                <a16:creationId xmlns:a16="http://schemas.microsoft.com/office/drawing/2014/main" xmlns="" id="{68C00EAE-4816-44D0-8DA9-3F070179BA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151491"/>
            <a:ext cx="3243983" cy="2706509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838" y="3618675"/>
            <a:ext cx="2472164" cy="3049607"/>
          </a:xfrm>
        </p:spPr>
        <p:txBody>
          <a:bodyPr vert="horz" lIns="91440" tIns="45720" rIns="91440" bIns="45720" numCol="1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Three affiliates: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Parsons Child and Family Center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Northeast Parent &amp; Child Society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Unlimited Potential</a:t>
            </a:r>
            <a:r>
              <a:rPr lang="en-US" sz="1200" b="1" dirty="0">
                <a:latin typeface="Arial"/>
                <a:cs typeface="Arial"/>
              </a:rPr>
              <a:t/>
            </a:r>
            <a:br>
              <a:rPr lang="en-US" sz="1200" b="1" dirty="0">
                <a:latin typeface="Arial"/>
                <a:cs typeface="Arial"/>
              </a:rPr>
            </a:br>
            <a:endParaRPr lang="en-US" sz="1200"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18,000 children, adults, and families helped annually</a:t>
            </a:r>
          </a:p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1,400 staff</a:t>
            </a:r>
          </a:p>
          <a:p>
            <a:pPr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Four divisions: 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Residential and Foster Care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Special Education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Coordinated Care and Community Solutions</a:t>
            </a:r>
          </a:p>
          <a:p>
            <a:pPr lvl="1">
              <a:lnSpc>
                <a:spcPct val="90000"/>
              </a:lnSpc>
            </a:pPr>
            <a:r>
              <a:rPr lang="en-US" sz="1200" b="1" dirty="0">
                <a:solidFill>
                  <a:srgbClr val="000000"/>
                </a:solidFill>
                <a:latin typeface="Arial"/>
                <a:cs typeface="Arial"/>
              </a:rPr>
              <a:t>Behavioral Health</a:t>
            </a: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endParaRPr lang="en-US" sz="9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25" name="Oval 16">
            <a:extLst>
              <a:ext uri="{FF2B5EF4-FFF2-40B4-BE49-F238E27FC236}">
                <a16:creationId xmlns:a16="http://schemas.microsoft.com/office/drawing/2014/main" xmlns="" id="{D5391212-5277-4C05-9E96-E724C96113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66777" y="2817257"/>
            <a:ext cx="2866978" cy="286697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 65">
            <a:extLst>
              <a:ext uri="{FF2B5EF4-FFF2-40B4-BE49-F238E27FC236}">
                <a16:creationId xmlns:a16="http://schemas.microsoft.com/office/drawing/2014/main" xmlns="" id="{0B331F10-0144-4133-AB48-EDEFB35465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6963"/>
            <a:ext cx="4093259" cy="3467887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4" name="Picture 2" descr="C:\Users\stephanie.douglas\OneDrive - Northern Rivers Family of Services\Events\Impact Event\2019\Collateral\NRFS-Map-Counties-2019.jpg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1" b="-6"/>
          <a:stretch/>
        </p:blipFill>
        <p:spPr bwMode="auto">
          <a:xfrm>
            <a:off x="20" y="4305680"/>
            <a:ext cx="3085185" cy="2548533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A person sitting on a table&#10;&#10;Description automatically generated"/>
          <p:cNvPicPr>
            <a:picLocks noChangeAspect="1" noChangeArrowheads="1"/>
          </p:cNvPicPr>
          <p:nvPr/>
        </p:nvPicPr>
        <p:blipFill rotWithShape="1">
          <a:blip r:embed="rId4"/>
          <a:srcRect l="5909" t="-1365" r="27500" b="1024"/>
          <a:stretch/>
        </p:blipFill>
        <p:spPr bwMode="auto">
          <a:xfrm>
            <a:off x="3485975" y="2935511"/>
            <a:ext cx="2622240" cy="2636832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 group of people posing for the camera&#10;&#10;Description automatically generated"/>
          <p:cNvPicPr>
            <a:picLocks noChangeAspect="1" noChangeArrowheads="1"/>
          </p:cNvPicPr>
          <p:nvPr/>
        </p:nvPicPr>
        <p:blipFill rotWithShape="1">
          <a:blip r:embed="rId5"/>
          <a:srcRect l="5116" r="15558" b="-3"/>
          <a:stretch/>
        </p:blipFill>
        <p:spPr bwMode="auto">
          <a:xfrm>
            <a:off x="-80681" y="3512"/>
            <a:ext cx="4079835" cy="3293630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336C689-7C0F-4FC6-B2A2-3E47A9677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7506" y="388847"/>
            <a:ext cx="3854823" cy="166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3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336C689-7C0F-4FC6-B2A2-3E47A9677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750" y="504450"/>
            <a:ext cx="5276168" cy="22319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872596" y="2310173"/>
            <a:ext cx="3709359" cy="571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321834" y="2191110"/>
            <a:ext cx="2898473" cy="7160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125081" y="2549127"/>
            <a:ext cx="8824819" cy="2674145"/>
            <a:chOff x="155276" y="2907145"/>
            <a:chExt cx="8824819" cy="2508456"/>
          </a:xfrm>
        </p:grpSpPr>
        <p:sp>
          <p:nvSpPr>
            <p:cNvPr id="7" name="Rounded Rectangle 6"/>
            <p:cNvSpPr/>
            <p:nvPr/>
          </p:nvSpPr>
          <p:spPr>
            <a:xfrm>
              <a:off x="155276" y="2907145"/>
              <a:ext cx="2656936" cy="102795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Northeast Parent              &amp; Child Society</a:t>
              </a:r>
            </a:p>
            <a:p>
              <a:pPr algn="ctr"/>
              <a:r>
                <a:rPr lang="en-US" sz="1400" i="1" dirty="0" smtClean="0"/>
                <a:t>Established 1888</a:t>
              </a:r>
              <a:endParaRPr lang="en-US" sz="1400" i="1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260783" y="2907145"/>
              <a:ext cx="2656936" cy="102795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Parsons Child                                      &amp; Family Center</a:t>
              </a:r>
            </a:p>
            <a:p>
              <a:pPr algn="ctr"/>
              <a:r>
                <a:rPr lang="en-US" sz="1400" i="1" dirty="0"/>
                <a:t>Established </a:t>
              </a:r>
              <a:r>
                <a:rPr lang="en-US" sz="1400" i="1" dirty="0" smtClean="0"/>
                <a:t>1829</a:t>
              </a:r>
              <a:endParaRPr lang="en-US" sz="1400" i="1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323159" y="2907145"/>
              <a:ext cx="2656936" cy="102795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Unlimited Potential</a:t>
              </a:r>
            </a:p>
            <a:p>
              <a:pPr algn="ctr"/>
              <a:r>
                <a:rPr lang="en-US" sz="1400" i="1" dirty="0"/>
                <a:t>Established </a:t>
              </a:r>
              <a:r>
                <a:rPr lang="en-US" sz="1400" i="1" dirty="0" smtClean="0"/>
                <a:t>1979</a:t>
              </a:r>
              <a:endParaRPr lang="en-US" sz="1400" i="1" dirty="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5277" y="4071921"/>
              <a:ext cx="5762442" cy="58659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Affiliated on July 1, 2012</a:t>
              </a:r>
              <a:endParaRPr lang="en-US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12211" y="4829005"/>
              <a:ext cx="6167884" cy="58659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Affiliated on July 1, 2019</a:t>
              </a:r>
              <a:endParaRPr lang="en-US" dirty="0"/>
            </a:p>
          </p:txBody>
        </p:sp>
        <p:cxnSp>
          <p:nvCxnSpPr>
            <p:cNvPr id="16" name="Straight Connector 15"/>
            <p:cNvCxnSpPr>
              <a:stCxn id="7" idx="2"/>
            </p:cNvCxnSpPr>
            <p:nvPr/>
          </p:nvCxnSpPr>
          <p:spPr>
            <a:xfrm>
              <a:off x="1483744" y="3935104"/>
              <a:ext cx="0" cy="1368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4571998" y="3935357"/>
              <a:ext cx="1" cy="1368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036498" y="4692188"/>
              <a:ext cx="1" cy="13681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7677505" y="3968775"/>
              <a:ext cx="2" cy="860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8465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/>
          <p:cNvSpPr/>
          <p:nvPr/>
        </p:nvSpPr>
        <p:spPr>
          <a:xfrm>
            <a:off x="6634551" y="3271132"/>
            <a:ext cx="2494579" cy="24292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17387" y="1940126"/>
            <a:ext cx="2556933" cy="255693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437849" y="2672439"/>
            <a:ext cx="2457451" cy="241796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" y="1232227"/>
            <a:ext cx="2484407" cy="2446802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Client Services Division</a:t>
            </a:r>
            <a:endParaRPr lang="en-US" sz="3200" dirty="0"/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18" y="1948228"/>
            <a:ext cx="2657473" cy="24954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66" y="2782732"/>
            <a:ext cx="2536375" cy="23403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22" y="3330287"/>
            <a:ext cx="2438357" cy="23602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" y="4690008"/>
            <a:ext cx="53269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F89"/>
                </a:solidFill>
                <a:latin typeface="Arial" charset="0"/>
                <a:ea typeface="Arial" charset="0"/>
                <a:cs typeface="Arial" charset="0"/>
              </a:rPr>
              <a:t>A workforce of </a:t>
            </a:r>
            <a:r>
              <a:rPr lang="en-US" sz="3200" b="1" dirty="0" smtClean="0">
                <a:solidFill>
                  <a:srgbClr val="62A70F"/>
                </a:solidFill>
                <a:latin typeface="Arial" charset="0"/>
                <a:ea typeface="Arial" charset="0"/>
                <a:cs typeface="Arial" charset="0"/>
              </a:rPr>
              <a:t>1,400-strong</a:t>
            </a:r>
          </a:p>
          <a:p>
            <a:r>
              <a:rPr lang="en-US" sz="2800" dirty="0" smtClean="0">
                <a:solidFill>
                  <a:srgbClr val="000F89"/>
                </a:solidFill>
                <a:latin typeface="Arial" charset="0"/>
                <a:ea typeface="Arial" charset="0"/>
                <a:cs typeface="Arial" charset="0"/>
              </a:rPr>
              <a:t>		programs and services  	 		across member agencies.</a:t>
            </a:r>
            <a:endParaRPr lang="en-US" sz="2800" dirty="0">
              <a:solidFill>
                <a:srgbClr val="000F89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665" y="5229557"/>
            <a:ext cx="11463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62A70F"/>
                </a:solidFill>
                <a:latin typeface="Arial Black" charset="0"/>
                <a:ea typeface="Arial Black" charset="0"/>
                <a:cs typeface="Arial Black" charset="0"/>
              </a:rPr>
              <a:t>60</a:t>
            </a:r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/>
          <a:stretch/>
        </p:blipFill>
        <p:spPr>
          <a:xfrm>
            <a:off x="-101691" y="1258925"/>
            <a:ext cx="2687789" cy="2446803"/>
          </a:xfrm>
          <a:noFill/>
        </p:spPr>
      </p:pic>
      <p:pic>
        <p:nvPicPr>
          <p:cNvPr id="3074" name="Picture 2" descr="C:\Users\lafrena\AppData\Local\Microsoft\Windows\Temporary Internet Files\Content.IE5\NGRYDMNW\Family_jump[1]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74" y="426168"/>
            <a:ext cx="3300078" cy="202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6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locations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72841"/>
            <a:ext cx="9083615" cy="56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8688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Unlimited Potential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newest of the member agencies of Northern Rivers</a:t>
            </a:r>
            <a:endParaRPr lang="en-US" sz="2400" dirty="0"/>
          </a:p>
          <a:p>
            <a:r>
              <a:rPr lang="en-US" sz="2400" dirty="0"/>
              <a:t>B</a:t>
            </a:r>
            <a:r>
              <a:rPr lang="en-US" sz="2400" dirty="0" smtClean="0"/>
              <a:t>ased </a:t>
            </a:r>
            <a:r>
              <a:rPr lang="en-US" sz="2400" dirty="0"/>
              <a:t>in Saratoga Springs, N.Y</a:t>
            </a:r>
            <a:r>
              <a:rPr lang="en-US" sz="2400" dirty="0" smtClean="0"/>
              <a:t>. </a:t>
            </a:r>
          </a:p>
          <a:p>
            <a:r>
              <a:rPr lang="en-US" sz="2400" dirty="0" smtClean="0"/>
              <a:t>Serving individuals with Serious Emotional Disturbances</a:t>
            </a:r>
          </a:p>
          <a:p>
            <a:r>
              <a:rPr lang="en-US" sz="2400" dirty="0" smtClean="0"/>
              <a:t>Emphasis on prevocational and employment services, peer supports, and social determinants of health 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33" y="3711499"/>
            <a:ext cx="5449443" cy="217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98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Unlimited Potential Programming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Three Avenues for Intervention:</a:t>
            </a:r>
          </a:p>
          <a:p>
            <a:pPr lvl="1"/>
            <a:r>
              <a:rPr lang="en-US" dirty="0" smtClean="0"/>
              <a:t>Saratoga County Mental Health</a:t>
            </a:r>
            <a:endParaRPr lang="en-US" dirty="0"/>
          </a:p>
          <a:p>
            <a:pPr lvl="1"/>
            <a:r>
              <a:rPr lang="en-US" dirty="0" smtClean="0"/>
              <a:t>ACCES VR</a:t>
            </a:r>
            <a:endParaRPr lang="en-US" dirty="0"/>
          </a:p>
          <a:p>
            <a:pPr lvl="1"/>
            <a:r>
              <a:rPr lang="en-US" dirty="0" smtClean="0"/>
              <a:t>Adult HCBS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0" y="2321743"/>
            <a:ext cx="3794760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23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97"/>
            <a:ext cx="8229600" cy="7553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Saratoga County Mental Health - </a:t>
            </a:r>
            <a:r>
              <a:rPr lang="en-US" dirty="0"/>
              <a:t>Prevocational </a:t>
            </a:r>
            <a:r>
              <a:rPr lang="en-US" dirty="0" smtClean="0"/>
              <a:t>and Employment Services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</a:t>
            </a:r>
            <a:r>
              <a:rPr lang="en-US" dirty="0" smtClean="0"/>
              <a:t>do these </a:t>
            </a:r>
            <a:r>
              <a:rPr lang="en-US" dirty="0"/>
              <a:t>service entail?</a:t>
            </a:r>
          </a:p>
          <a:p>
            <a:pPr marL="457200" lvl="1" indent="0">
              <a:buNone/>
            </a:pPr>
            <a:r>
              <a:rPr lang="en-US" dirty="0"/>
              <a:t>Emphasis is placed on </a:t>
            </a:r>
            <a:r>
              <a:rPr lang="en-US" dirty="0" smtClean="0"/>
              <a:t>the development of the skills needed to obtain and sustain employment.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Who is eligible?</a:t>
            </a:r>
          </a:p>
          <a:p>
            <a:pPr marL="0" indent="0">
              <a:buNone/>
            </a:pPr>
            <a:r>
              <a:rPr lang="en-US" dirty="0"/>
              <a:t>	Saratoga County residents who receive support for </a:t>
            </a:r>
            <a:r>
              <a:rPr lang="en-US" dirty="0" smtClean="0"/>
              <a:t>	mental health concerns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is this service accessed?</a:t>
            </a:r>
          </a:p>
          <a:p>
            <a:pPr marL="857250" lvl="1" indent="-457200"/>
            <a:r>
              <a:rPr lang="en-US" dirty="0" smtClean="0"/>
              <a:t>Services </a:t>
            </a:r>
            <a:r>
              <a:rPr lang="en-US" dirty="0"/>
              <a:t>can be requested on behalf of a consumer by a member of their treatment team.</a:t>
            </a:r>
          </a:p>
          <a:p>
            <a:pPr marL="857250" lvl="1" indent="-457200"/>
            <a:r>
              <a:rPr lang="en-US" dirty="0"/>
              <a:t>An individual can self refer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06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497"/>
            <a:ext cx="8229600" cy="75533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Saratoga County Mental Health - </a:t>
            </a:r>
            <a:r>
              <a:rPr lang="en-US" dirty="0"/>
              <a:t>Prevocational </a:t>
            </a:r>
            <a:r>
              <a:rPr lang="en-US" dirty="0" smtClean="0"/>
              <a:t>Services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Services components </a:t>
            </a:r>
            <a:r>
              <a:rPr lang="en-US" dirty="0"/>
              <a:t>include: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Support and guidance pertaining to : </a:t>
            </a:r>
          </a:p>
          <a:p>
            <a:pPr lvl="1"/>
            <a:r>
              <a:rPr lang="en-US" dirty="0" smtClean="0"/>
              <a:t>Work compliance </a:t>
            </a:r>
          </a:p>
          <a:p>
            <a:pPr lvl="1"/>
            <a:r>
              <a:rPr lang="en-US" dirty="0" smtClean="0"/>
              <a:t>Attendance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ask completion 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roblem solving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afety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dentifying </a:t>
            </a:r>
            <a:r>
              <a:rPr lang="en-US" dirty="0"/>
              <a:t>obstacles to </a:t>
            </a:r>
            <a:r>
              <a:rPr lang="en-US" dirty="0" smtClean="0"/>
              <a:t>employment</a:t>
            </a:r>
          </a:p>
          <a:p>
            <a:pPr lvl="1"/>
            <a:r>
              <a:rPr lang="en-US" dirty="0" smtClean="0"/>
              <a:t>Obtaining </a:t>
            </a:r>
            <a:r>
              <a:rPr lang="en-US" dirty="0"/>
              <a:t>paperwork necessary for employment </a:t>
            </a:r>
            <a:r>
              <a:rPr lang="en-US" dirty="0" smtClean="0"/>
              <a:t>applications</a:t>
            </a:r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• Activities </a:t>
            </a:r>
            <a:r>
              <a:rPr lang="en-US" dirty="0"/>
              <a:t>outside of an individual’s home that support acquisition, retention, or improvement in job-related skills related to self-care, sensory-motor development, daily living skills, </a:t>
            </a:r>
            <a:r>
              <a:rPr lang="en-US" dirty="0" smtClean="0"/>
              <a:t>communication, </a:t>
            </a:r>
            <a:r>
              <a:rPr lang="en-US" dirty="0"/>
              <a:t>community living, improved </a:t>
            </a:r>
            <a:r>
              <a:rPr lang="en-US" dirty="0" smtClean="0"/>
              <a:t>socialization, </a:t>
            </a:r>
            <a:r>
              <a:rPr lang="en-US" dirty="0"/>
              <a:t>and cognitive skills.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809998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b="1"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9677</TotalTime>
  <Words>738</Words>
  <Application>Microsoft Office PowerPoint</Application>
  <PresentationFormat>On-screen Show (4:3)</PresentationFormat>
  <Paragraphs>164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Client Services Division</vt:lpstr>
      <vt:lpstr>Our locations</vt:lpstr>
      <vt:lpstr>Unlimited Potential </vt:lpstr>
      <vt:lpstr>Unlimited Potential Programming </vt:lpstr>
      <vt:lpstr>Saratoga County Mental Health - Prevocational and Employment Services </vt:lpstr>
      <vt:lpstr>Saratoga County Mental Health - Prevocational Services </vt:lpstr>
      <vt:lpstr>Saratoga County Mental Health – Employment Services </vt:lpstr>
      <vt:lpstr>Saratoga County Mental Health - Peer Supports </vt:lpstr>
      <vt:lpstr>Saratoga County Mental Health – Warm Line</vt:lpstr>
      <vt:lpstr>Saratoga County Mental Health - Golden Club</vt:lpstr>
      <vt:lpstr>ACCES VR</vt:lpstr>
      <vt:lpstr>ACCES VR referral</vt:lpstr>
      <vt:lpstr>Adult Home &amp; Community                                            Based Services (HCBS)</vt:lpstr>
      <vt:lpstr>Adult HCBS referral </vt:lpstr>
      <vt:lpstr>Contact Information</vt:lpstr>
      <vt:lpstr>PowerPoint Presentation</vt:lpstr>
    </vt:vector>
  </TitlesOfParts>
  <Company>Rueckert Advertising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Rueckert</dc:creator>
  <cp:lastModifiedBy>Favata, Lori</cp:lastModifiedBy>
  <cp:revision>146</cp:revision>
  <cp:lastPrinted>2020-05-06T11:43:17Z</cp:lastPrinted>
  <dcterms:created xsi:type="dcterms:W3CDTF">2015-10-27T17:50:04Z</dcterms:created>
  <dcterms:modified xsi:type="dcterms:W3CDTF">2021-06-29T21:26:40Z</dcterms:modified>
</cp:coreProperties>
</file>